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573" r:id="rId3"/>
    <p:sldId id="580" r:id="rId4"/>
    <p:sldId id="581" r:id="rId5"/>
    <p:sldId id="582" r:id="rId6"/>
    <p:sldId id="584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3F52B"/>
    <a:srgbClr val="A04646"/>
    <a:srgbClr val="74B71B"/>
    <a:srgbClr val="FF3300"/>
    <a:srgbClr val="000000"/>
    <a:srgbClr val="0860A8"/>
    <a:srgbClr val="25E70B"/>
    <a:srgbClr val="FF7575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6" autoAdjust="0"/>
    <p:restoredTop sz="75083" autoAdjust="0"/>
  </p:normalViewPr>
  <p:slideViewPr>
    <p:cSldViewPr>
      <p:cViewPr>
        <p:scale>
          <a:sx n="60" d="100"/>
          <a:sy n="60" d="100"/>
        </p:scale>
        <p:origin x="-1326" y="-42"/>
      </p:cViewPr>
      <p:guideLst>
        <p:guide orient="horz" pos="216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3F51A7E-C9B6-403D-94E5-9F93F39D0C9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FFFD011-EAFC-46FF-BD79-9293FAB85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1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me give a brief</a:t>
            </a:r>
            <a:r>
              <a:rPr lang="en-US" baseline="0" dirty="0" smtClean="0"/>
              <a:t> conclusion of the entire course. I’d like to conclude by giving you some general hints on when it’s good to use many-light methods, when it’s better to look for another solution, and finally what the next research challenges in this area are.</a:t>
            </a:r>
          </a:p>
          <a:p>
            <a:r>
              <a:rPr lang="en-US" baseline="0" dirty="0" smtClean="0"/>
              <a:t>First, I want to say that many-lights rendering methods are a very good choice when rendering performance is important (that is to say, nearly always ;-) ). Indeed, unlike Monte Carlo methods, many-light rendering can provide a noise-free images at a very short time.</a:t>
            </a:r>
          </a:p>
          <a:p>
            <a:r>
              <a:rPr lang="en-US" baseline="0" dirty="0" smtClean="0"/>
              <a:t>Traditionally, many-light rendering may have been perceived as a fast but </a:t>
            </a:r>
            <a:r>
              <a:rPr lang="en-US" i="1" baseline="0" dirty="0" smtClean="0"/>
              <a:t>approximate </a:t>
            </a:r>
            <a:r>
              <a:rPr lang="en-US" baseline="0" dirty="0" smtClean="0"/>
              <a:t>global illumination solution. However, the recent developments have turned them into a solution able to provide truly high-fidelity images, without loosing their good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FD011-EAFC-46FF-BD79-9293FAB85F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2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be completely fair, we have to stress that many-light method are not yet able to produce a completely accurate solution</a:t>
            </a:r>
            <a:r>
              <a:rPr lang="en-US" baseline="0" dirty="0" smtClean="0"/>
              <a:t> for light transport. Some lighting effects, such as caustics form curved surfaces, are still impossible  to render with many-light methods.</a:t>
            </a:r>
          </a:p>
          <a:p>
            <a:r>
              <a:rPr lang="en-US" baseline="0" dirty="0" smtClean="0"/>
              <a:t>So if you application absolutely needs 100% accurate reference solutions, you may want to look elsewhere (MC methods, progressive photon mapping).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FD011-EAFC-46FF-BD79-9293FAB85F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0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limitation also suggests the challenge for many-light rendering research: We really need to make the M-L methods 100% accurate, so that the range of their applications is not limited in any way.   How exactly this should be done is an open question but smart hybrid solutions is certainly a ways to go. We want to keep the good performance of M-L rendering while achieving </a:t>
            </a:r>
            <a:r>
              <a:rPr lang="en-US" baseline="0" dirty="0" err="1" smtClean="0"/>
              <a:t>unbiasedness</a:t>
            </a:r>
            <a:r>
              <a:rPr lang="en-US" baseline="0" dirty="0" smtClean="0"/>
              <a:t> / consistency (that is, convergence to the true solution of the rendering equation in the mathematical sense).</a:t>
            </a:r>
          </a:p>
          <a:p>
            <a:r>
              <a:rPr lang="en-US" baseline="0" dirty="0" smtClean="0"/>
              <a:t>Of course, we need work on improving performance. Especially, work on better VPL distribution is necessary (and already underway).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FD011-EAFC-46FF-BD79-9293FAB85F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4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A7AB-50B9-4C6F-9A89-84E2974FF753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FF93-6752-4963-BFEC-D6C28289FC54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EAE0-57F7-437A-A069-0B4A78893988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06F34-6F2F-4716-A7EC-D1845DD5D1E7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399A5-7D58-400F-8222-FEFF6E9CA5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43C3E-55C6-43A3-B3C9-740CC03875BA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477000"/>
            <a:ext cx="2133600" cy="381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69EF-2218-4AB1-8D37-562BB864C2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37FC2-C2C6-4314-9791-BDA29737912A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8F69-5FF7-484D-A0E9-376D606C27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4425"/>
            <a:ext cx="4038600" cy="5011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4425"/>
            <a:ext cx="4038600" cy="5011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55C876-2DB3-4BBC-8189-5F4FF61CCEB7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BB768F-2CCD-412A-8D63-012715D3E4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C541CB-785A-4524-8F25-64CD281ED82B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802E0E-C0A4-44B8-8995-DE92B8A820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BC6265-62A8-4114-8F5A-B04A2CB57BD7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91CD84-6A4F-4F23-96C6-1BABBB692B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A5FA7-9846-42F3-92AC-499A66F10EEC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fld id="{E0F7D031-70D9-4E45-88E6-1A0BFBF386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C7A5C-AAF6-450D-85F8-49E77F36ED6A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3BC5B2-31F5-4DE1-9862-1A1E526885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0441-C5EF-4F3A-95CF-A307571B76B5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6CB31-873D-4D14-8B08-D3FC2D5021D7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DE6B8C-A290-4B34-8AF7-26629CACCE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A6DD5-FE61-4175-B03F-1CC9B25B9BC9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64734-04E5-4469-84B3-FDA2A4F2596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725"/>
            <a:ext cx="2057400" cy="6040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"/>
            <a:ext cx="6019800" cy="6040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A63EF-7E45-4746-8F0F-B1C6F7BF4391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FABDB-0B8B-4DCD-84FD-A21B9084C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7838"/>
          </a:xfrm>
        </p:spPr>
        <p:txBody>
          <a:bodyPr/>
          <a:lstStyle>
            <a:lvl1pPr>
              <a:defRPr/>
            </a:lvl1pPr>
          </a:lstStyle>
          <a:p>
            <a:fld id="{4939ACD8-81E7-4309-B844-698C817E5062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92875" y="136525"/>
            <a:ext cx="2133600" cy="4778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4DBB-35FA-49B5-8947-2950E366E0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E088-C87F-401B-896A-09A0941076CF}" type="datetime1">
              <a:rPr lang="en-US" smtClean="0">
                <a:solidFill>
                  <a:srgbClr val="FFFFFF"/>
                </a:solidFill>
              </a:rPr>
              <a:pPr/>
              <a:t>8/6/2012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665FD8-4E9E-4973-B34D-EF03A9487E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5ADE-7BDB-463E-891A-9996BA377EE8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4A2E-FFDC-44E3-B740-4AD019C31E4D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E5AC-D5E5-4C9C-9836-76652A8F426C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21A-BE3E-4D22-B0D4-ABA126381BCC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06E-9BEA-4506-B112-03C3F38DFCCF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D20-8CB0-464D-AE42-ED4974C8095B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E98D-610E-4CF0-8719-1CAD7B00984B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857C-F3D6-405A-BC39-EDDC8AA34DC6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4425"/>
            <a:ext cx="8229600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43F43E-D981-4214-A134-C2F83DCF8878}" type="datetime1">
              <a:rPr lang="en-US" smtClean="0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8/6/2012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75" y="136525"/>
            <a:ext cx="2133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665FD8-4E9E-4973-B34D-EF03A9487E5B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 userDrawn="1"/>
        </p:nvSpPr>
        <p:spPr bwMode="auto">
          <a:xfrm>
            <a:off x="428625" y="942975"/>
            <a:ext cx="8228013" cy="1588"/>
          </a:xfrm>
          <a:prstGeom prst="line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5725"/>
            <a:ext cx="81422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Time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856" y="3028950"/>
            <a:ext cx="8142288" cy="85725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4800" y="762000"/>
            <a:ext cx="8610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6858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/>
              <a:t>(Optimizing) Realistic Rendering with Many-Light Methods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performance is important</a:t>
            </a:r>
          </a:p>
          <a:p>
            <a:endParaRPr lang="en-US" dirty="0" smtClean="0"/>
          </a:p>
          <a:p>
            <a:r>
              <a:rPr lang="en-US" dirty="0" smtClean="0"/>
              <a:t>Fast</a:t>
            </a:r>
            <a:r>
              <a:rPr lang="en-US" dirty="0"/>
              <a:t>, noise-free </a:t>
            </a:r>
            <a:r>
              <a:rPr lang="en-US" dirty="0" smtClean="0"/>
              <a:t>images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approximate GI at interactive rates, </a:t>
            </a:r>
            <a:br>
              <a:rPr lang="en-US" dirty="0"/>
            </a:br>
            <a:r>
              <a:rPr lang="en-US" dirty="0"/>
              <a:t>to hi-fidelity </a:t>
            </a:r>
            <a:r>
              <a:rPr lang="en-US" dirty="0" smtClean="0"/>
              <a:t>rendering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6069EF-2218-4AB1-8D37-562BB864C21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</a:t>
            </a:r>
            <a:r>
              <a:rPr lang="en-US" b="1" dirty="0" smtClean="0"/>
              <a:t>use</a:t>
            </a:r>
            <a:r>
              <a:rPr lang="en-US" dirty="0" smtClean="0"/>
              <a:t> many-light rendering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100% accurate reference solutions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6069EF-2218-4AB1-8D37-562BB864C21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5725"/>
            <a:ext cx="9144000" cy="85725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b="1" dirty="0" smtClean="0"/>
              <a:t>not to use </a:t>
            </a:r>
            <a:r>
              <a:rPr lang="en-US" dirty="0" smtClean="0"/>
              <a:t>M-L rendering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Making M-L rendering 100% accurate</a:t>
            </a:r>
          </a:p>
          <a:p>
            <a:pPr lvl="1"/>
            <a:r>
              <a:rPr lang="en-US" dirty="0" smtClean="0"/>
              <a:t>Hybrid solutions?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Improving performance</a:t>
            </a:r>
          </a:p>
          <a:p>
            <a:endParaRPr lang="en-US" dirty="0"/>
          </a:p>
          <a:p>
            <a:r>
              <a:rPr lang="en-US" dirty="0" smtClean="0"/>
              <a:t>Volumetric scattering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6069EF-2218-4AB1-8D37-562BB864C21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5725"/>
            <a:ext cx="9144000" cy="857250"/>
          </a:xfrm>
        </p:spPr>
        <p:txBody>
          <a:bodyPr/>
          <a:lstStyle/>
          <a:p>
            <a:r>
              <a:rPr lang="en-US" dirty="0"/>
              <a:t>M-L rendering </a:t>
            </a:r>
            <a:r>
              <a:rPr lang="en-US" dirty="0" smtClean="0"/>
              <a:t>– Research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856" y="2419350"/>
            <a:ext cx="8142288" cy="857250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4800" y="762000"/>
            <a:ext cx="8610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6858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/>
              <a:t>(Optimizing) Realistic Rendering with Many-Light Methods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3200" y="4397514"/>
            <a:ext cx="324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Milo</a:t>
            </a:r>
            <a:r>
              <a:rPr lang="sk-SK" sz="2000" b="1" dirty="0" smtClean="0"/>
              <a:t>š Hašan</a:t>
            </a:r>
            <a:endParaRPr lang="en-US" sz="2000" b="1" dirty="0" smtClean="0"/>
          </a:p>
          <a:p>
            <a:pPr algn="ctr"/>
            <a:r>
              <a:rPr lang="en-US" i="1" dirty="0" smtClean="0"/>
              <a:t>UC Berkeley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397514"/>
            <a:ext cx="324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Jaroslav</a:t>
            </a:r>
            <a:r>
              <a:rPr lang="en-US" sz="2000" b="1" dirty="0" smtClean="0"/>
              <a:t>  </a:t>
            </a:r>
            <a:r>
              <a:rPr lang="cs-CZ" sz="2000" b="1" dirty="0" smtClean="0"/>
              <a:t>Křivánek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i="1" dirty="0" smtClean="0"/>
              <a:t>Charles University in Prague</a:t>
            </a:r>
            <a:endParaRPr lang="cs-CZ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5320800"/>
            <a:ext cx="324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Bruce Walter</a:t>
            </a:r>
          </a:p>
          <a:p>
            <a:pPr algn="ctr"/>
            <a:r>
              <a:rPr lang="en-US" i="1" dirty="0" smtClean="0"/>
              <a:t>Cornell University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5320800"/>
            <a:ext cx="324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Alexander Keller</a:t>
            </a:r>
          </a:p>
          <a:p>
            <a:pPr algn="ctr"/>
            <a:r>
              <a:rPr lang="en-US" i="1" dirty="0" smtClean="0"/>
              <a:t>NVIDIA Research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56400" y="4397514"/>
            <a:ext cx="324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Adam </a:t>
            </a:r>
            <a:r>
              <a:rPr lang="en-US" sz="2000" b="1" dirty="0" err="1" smtClean="0"/>
              <a:t>Arbree</a:t>
            </a:r>
            <a:endParaRPr lang="en-US" sz="2000" b="1" dirty="0" smtClean="0"/>
          </a:p>
          <a:p>
            <a:pPr algn="ctr"/>
            <a:r>
              <a:rPr lang="en-US" i="1" dirty="0" smtClean="0"/>
              <a:t>Autodesk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320800"/>
            <a:ext cx="324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Carsten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Dachsbacher</a:t>
            </a:r>
            <a:endParaRPr lang="en-US" sz="2000" b="1" dirty="0" smtClean="0"/>
          </a:p>
          <a:p>
            <a:pPr algn="ctr"/>
            <a:r>
              <a:rPr lang="en-US" i="1" dirty="0" smtClean="0"/>
              <a:t>Karlsruhe Institute of Technology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143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Course materials: </a:t>
            </a:r>
            <a:r>
              <a:rPr lang="en-US" sz="2000" dirty="0" err="1" smtClean="0"/>
              <a:t>google</a:t>
            </a:r>
            <a:r>
              <a:rPr lang="en-US" sz="2000" dirty="0" smtClean="0"/>
              <a:t> the courses title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0009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435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Default Design</vt:lpstr>
      <vt:lpstr>Conclusion</vt:lpstr>
      <vt:lpstr>When to use many-light rendering</vt:lpstr>
      <vt:lpstr>When not to use M-L rendering</vt:lpstr>
      <vt:lpstr>M-L rendering – Research challenges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Realistic Rendering with Many-Light Metohds - Conclusion</dc:title>
  <dc:creator>Jaroslav Křivánek</dc:creator>
  <cp:lastModifiedBy>Jaroslav Křivánek</cp:lastModifiedBy>
  <cp:revision>1182</cp:revision>
  <cp:lastPrinted>2012-08-05T17:42:06Z</cp:lastPrinted>
  <dcterms:created xsi:type="dcterms:W3CDTF">2006-08-16T00:00:00Z</dcterms:created>
  <dcterms:modified xsi:type="dcterms:W3CDTF">2012-08-06T13:22:55Z</dcterms:modified>
</cp:coreProperties>
</file>